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3" r:id="rId2"/>
    <p:sldId id="406" r:id="rId3"/>
    <p:sldId id="407" r:id="rId4"/>
    <p:sldId id="404" r:id="rId5"/>
    <p:sldId id="405" r:id="rId6"/>
    <p:sldId id="408" r:id="rId7"/>
  </p:sldIdLst>
  <p:sldSz cx="9144000" cy="6858000" type="screen4x3"/>
  <p:notesSz cx="7102475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6778"/>
    <a:srgbClr val="FF0066"/>
    <a:srgbClr val="99FF66"/>
    <a:srgbClr val="AAC9B6"/>
    <a:srgbClr val="8224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0" autoAdjust="0"/>
    <p:restoredTop sz="78333" autoAdjust="0"/>
  </p:normalViewPr>
  <p:slideViewPr>
    <p:cSldViewPr>
      <p:cViewPr varScale="1">
        <p:scale>
          <a:sx n="86" d="100"/>
          <a:sy n="86" d="100"/>
        </p:scale>
        <p:origin x="1742" y="7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-1688" y="-11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525" y="1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9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525" y="9723439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</a:defRPr>
            </a:lvl1pPr>
          </a:lstStyle>
          <a:p>
            <a:fld id="{7F261F39-24B5-4F77-8235-7CF9C4F1FE50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33173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525" y="1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3" y="4860925"/>
            <a:ext cx="5209329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9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solidFill>
                  <a:schemeClr val="tx1"/>
                </a:solidFill>
              </a:defRPr>
            </a:lvl1pPr>
          </a:lstStyle>
          <a:p>
            <a:endParaRPr lang="it-IT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525" y="9723439"/>
            <a:ext cx="30779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</a:defRPr>
            </a:lvl1pPr>
          </a:lstStyle>
          <a:p>
            <a:fld id="{3F7E95B4-4547-4EBD-8A66-B2FE4E4DD9D6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97935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5E020B-8C97-4F83-A1C5-46021331F3D6}" type="slidenum">
              <a:rPr lang="it-IT" altLang="en-US"/>
              <a:pPr/>
              <a:t>1</a:t>
            </a:fld>
            <a:endParaRPr lang="it-IT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4CA1E4D8-A58C-4E1D-BD49-F1FA813CE09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8950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EC9ED8C5-1970-4CA1-9E63-A75CA5F04BF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5809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409575"/>
            <a:ext cx="1889125" cy="5457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6013" y="409575"/>
            <a:ext cx="5518150" cy="5457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F52C4AD9-CC81-437C-BB2B-810DFC5E677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5368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9C85F464-9AF1-4C2F-8A66-A5A058C873C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12624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C1F774C0-88C7-4636-8209-689CE44C9D74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009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5F347FC0-E854-4AFB-B23C-212E9A87496E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88452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C23A5EA5-91A2-477A-AC58-6861D692D95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0022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C99DAC0B-F6BA-4FCD-86D8-1EE50A67127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70922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ED5FBEBA-4A75-4E48-8252-83D7ACB1634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82819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D9231B9A-BE9C-4F74-BE54-E8B614E1AE9F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9309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en-US"/>
              <a:t>Pagina </a:t>
            </a:r>
            <a:fld id="{E391AA70-6BFA-4800-81F4-C5530EBF7DD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87100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0" y="6096000"/>
            <a:ext cx="9144000" cy="762000"/>
            <a:chOff x="0" y="3840"/>
            <a:chExt cx="5760" cy="480"/>
          </a:xfrm>
        </p:grpSpPr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336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768" y="3840"/>
              <a:ext cx="4992" cy="480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409575"/>
            <a:ext cx="7559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752600"/>
            <a:ext cx="7559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43400" y="6146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endParaRPr lang="it-IT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146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r>
              <a:rPr lang="it-IT" altLang="en-US"/>
              <a:t>Seminario I-COM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46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r>
              <a:rPr lang="it-IT" altLang="en-US"/>
              <a:t>Pagina </a:t>
            </a:r>
            <a:fld id="{479ACA7E-9115-4644-A1EF-309A1959FB66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22433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15621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198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0" y="692150"/>
            <a:ext cx="9144000" cy="3357563"/>
          </a:xfrm>
          <a:prstGeom prst="rect">
            <a:avLst/>
          </a:prstGeom>
          <a:solidFill>
            <a:srgbClr val="00677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1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1199" y="1214170"/>
            <a:ext cx="8713788" cy="574327"/>
          </a:xfrm>
        </p:spPr>
        <p:txBody>
          <a:bodyPr/>
          <a:lstStyle/>
          <a:p>
            <a:r>
              <a:rPr lang="it-IT" alt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roadmap per il futuro</a:t>
            </a:r>
            <a:br>
              <a:rPr lang="it-IT" alt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alt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it-IT" altLang="en-US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liberazione della Banda 700 </a:t>
            </a:r>
            <a:r>
              <a:rPr lang="it-IT" alt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 l’Italia e il 5g  </a:t>
            </a:r>
            <a:endParaRPr lang="it-IT" alt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40425" y="6381750"/>
            <a:ext cx="3132138" cy="38735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it-IT" altLang="en-US" sz="1800" i="1" dirty="0">
                <a:solidFill>
                  <a:schemeClr val="bg1"/>
                </a:solidFill>
              </a:rPr>
              <a:t>Roma 12 Dicembre, 2017</a:t>
            </a:r>
          </a:p>
        </p:txBody>
      </p:sp>
      <p:pic>
        <p:nvPicPr>
          <p:cNvPr id="34831" name="Picture 15" descr="Fon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538"/>
            <a:ext cx="9142413" cy="281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9" name="Picture 13" descr="logo +marchi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502039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32" name="Picture 16" descr="fasc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50" y="3500438"/>
            <a:ext cx="7053263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3995936" y="2950191"/>
            <a:ext cx="2105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en-US" sz="2000" i="1" dirty="0"/>
              <a:t>Antonio Sassano</a:t>
            </a:r>
          </a:p>
        </p:txBody>
      </p:sp>
      <p:pic>
        <p:nvPicPr>
          <p:cNvPr id="1026" name="Picture 2" descr="Risultati immagini per fondazione bordon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038" y="-9048"/>
            <a:ext cx="2641962" cy="86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3525" y="116632"/>
            <a:ext cx="3148355" cy="504825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</a:t>
            </a:r>
            <a:r>
              <a:rPr lang="it-IT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5G</a:t>
            </a:r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il suo spettro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-36512" y="621457"/>
            <a:ext cx="9122296" cy="5304843"/>
          </a:xfrm>
        </p:spPr>
        <p:txBody>
          <a:bodyPr/>
          <a:lstStyle/>
          <a:p>
            <a:pPr algn="just"/>
            <a:r>
              <a:rPr lang="it-IT" sz="2000" b="1" dirty="0"/>
              <a:t>Le reti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5G</a:t>
            </a:r>
            <a:r>
              <a:rPr lang="it-IT" sz="2000" b="1" dirty="0"/>
              <a:t> che renderanno possibili i 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avanzati </a:t>
            </a:r>
            <a:r>
              <a:rPr lang="it-IT" sz="2000" b="1" dirty="0"/>
              <a:t>del futuro </a:t>
            </a:r>
            <a:r>
              <a:rPr lang="it-IT" sz="2000" b="1" i="1" dirty="0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(Guida Assistita e autonoma</a:t>
            </a:r>
            <a:r>
              <a:rPr lang="it-IT" sz="2000" b="1" i="1" dirty="0">
                <a:solidFill>
                  <a:srgbClr val="006778"/>
                </a:solidFill>
              </a:rPr>
              <a:t>, </a:t>
            </a:r>
            <a:r>
              <a:rPr lang="it-IT" sz="2000" b="1" i="1" dirty="0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Medicina a distanza</a:t>
            </a:r>
            <a:r>
              <a:rPr lang="it-IT" sz="2000" b="1" i="1" dirty="0">
                <a:solidFill>
                  <a:srgbClr val="006778"/>
                </a:solidFill>
              </a:rPr>
              <a:t>, </a:t>
            </a:r>
            <a:r>
              <a:rPr lang="it-IT" sz="2000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Energia Verde</a:t>
            </a:r>
            <a:r>
              <a:rPr lang="it-IT" sz="2000" b="1" i="1" dirty="0">
                <a:solidFill>
                  <a:srgbClr val="006778"/>
                </a:solidFill>
              </a:rPr>
              <a:t>, </a:t>
            </a:r>
            <a:r>
              <a:rPr lang="it-IT" sz="2000" b="1" i="1" dirty="0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 </a:t>
            </a:r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r>
              <a:rPr lang="it-IT" sz="2000" b="1" i="1" dirty="0">
                <a:solidFill>
                  <a:srgbClr val="006778"/>
                </a:solidFill>
              </a:rPr>
              <a:t>, </a:t>
            </a:r>
            <a:r>
              <a:rPr lang="it-IT" sz="2000" b="1" i="1" dirty="0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Robotica e </a:t>
            </a:r>
            <a:r>
              <a:rPr lang="it-IT" sz="2000" b="1" i="1" dirty="0" err="1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sensoristica</a:t>
            </a:r>
            <a:r>
              <a:rPr lang="it-IT" sz="2000" b="1" i="1" dirty="0">
                <a:solidFill>
                  <a:srgbClr val="0067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diffusa …. )</a:t>
            </a:r>
          </a:p>
          <a:p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Investimenti, Piani nazionale e … </a:t>
            </a:r>
            <a:r>
              <a:rPr lang="it-IT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Spettro dedicato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000" b="1" dirty="0"/>
              <a:t>in tutto il mondo: </a:t>
            </a:r>
            <a:r>
              <a:rPr lang="it-IT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Nord-Sud America, Cina, Giappone, Corea … </a:t>
            </a:r>
          </a:p>
          <a:p>
            <a:r>
              <a:rPr lang="it-IT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e 5G: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 </a:t>
            </a:r>
            <a:r>
              <a:rPr lang="it-IT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Mhz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/>
              <a:t>di spettro entro il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/>
              <a:t>(Bande Pioniere): </a:t>
            </a:r>
          </a:p>
          <a:p>
            <a:pPr marL="457200" lvl="1" indent="0">
              <a:buNone/>
            </a:pP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700MHz</a:t>
            </a:r>
            <a:r>
              <a:rPr lang="it-IT" dirty="0"/>
              <a:t>,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3.4-3.8 GHz</a:t>
            </a:r>
            <a:r>
              <a:rPr lang="it-IT" dirty="0"/>
              <a:t>,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24.5-27.5 GHz</a:t>
            </a:r>
          </a:p>
          <a:p>
            <a:pPr lvl="1"/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Decisione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2017/899: Liberazione Banda 700 MHz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</a:p>
          <a:p>
            <a:pPr lvl="1"/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Nuovo Codice delle Comunicazioni Elettroniche </a:t>
            </a:r>
            <a:r>
              <a:rPr lang="it-IT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(accordo </a:t>
            </a:r>
            <a:r>
              <a:rPr lang="it-IT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5/6/2018</a:t>
            </a:r>
            <a:r>
              <a:rPr lang="it-IT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it-IT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5G: 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Incoraggiare la diffusione</a:t>
            </a:r>
            <a:r>
              <a:rPr lang="it-IT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stabilità/uniformità 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regole spettro </a:t>
            </a:r>
          </a:p>
          <a:p>
            <a:pPr lvl="2"/>
            <a:r>
              <a:rPr lang="it-IT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Regole Nuove per le Reti di Nuova Generazione: </a:t>
            </a:r>
          </a:p>
          <a:p>
            <a:pPr lvl="3"/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«sharing» e «co-</a:t>
            </a:r>
            <a:r>
              <a:rPr lang="it-IT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ownership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di reti </a:t>
            </a:r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(.. e frequenze)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lvl="3"/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Regole «ad hoc» per reti 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it-IT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wholesale-only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altLang="en-US" dirty="0"/>
              <a:t>Seminario </a:t>
            </a:r>
            <a:r>
              <a:rPr lang="it-IT" altLang="en-US" dirty="0" err="1"/>
              <a:t>Telco</a:t>
            </a:r>
            <a:r>
              <a:rPr lang="it-IT" altLang="en-US" dirty="0"/>
              <a:t> x Italia 14 Giugno, 2018</a:t>
            </a:r>
          </a:p>
        </p:txBody>
      </p:sp>
    </p:spTree>
    <p:extLst>
      <p:ext uri="{BB962C8B-B14F-4D97-AF65-F5344CB8AC3E}">
        <p14:creationId xmlns:p14="http://schemas.microsoft.com/office/powerpoint/2010/main" val="162253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3525" y="116632"/>
            <a:ext cx="7900883" cy="504825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it-IT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banda «critica»: </a:t>
            </a:r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«banda 700 MHz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692696"/>
            <a:ext cx="8879325" cy="4392488"/>
          </a:xfrm>
        </p:spPr>
        <p:txBody>
          <a:bodyPr/>
          <a:lstStyle/>
          <a:p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destinata al 5G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tutto il mondo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ITU 2015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Armonizzata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 prioritaria) in Europa</a:t>
            </a:r>
          </a:p>
          <a:p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Utilizzata dal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«broadcasting televisivo» </a:t>
            </a:r>
            <a:r>
              <a:rPr lang="it-IT" i="1" dirty="0"/>
              <a:t>(Digitale Terrestre)</a:t>
            </a:r>
          </a:p>
          <a:p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Decisione EU 2017/899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it-IT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RoadMap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dettagliata della liberazione definita da ogni Paese membro entro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Giugno 2018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«Deadline» 6/2020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ritardo motivato al massimo fino al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6/2022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Motivazioni accettabili per il ritardo: </a:t>
            </a:r>
          </a:p>
          <a:p>
            <a:pPr lvl="2"/>
            <a:r>
              <a:rPr lang="it-IT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(a) </a:t>
            </a:r>
            <a:r>
              <a:rPr lang="it-IT" sz="1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Coordinamento non completato </a:t>
            </a:r>
            <a:r>
              <a:rPr lang="it-IT" sz="1800" i="1" dirty="0">
                <a:solidFill>
                  <a:srgbClr val="0070C0"/>
                </a:solidFill>
              </a:rPr>
              <a:t>con Paesi extra-EU</a:t>
            </a:r>
            <a:r>
              <a:rPr lang="it-IT" sz="1800" dirty="0"/>
              <a:t> </a:t>
            </a:r>
            <a:endParaRPr lang="it-IT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/>
            <a:r>
              <a:rPr lang="it-IT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(b) </a:t>
            </a:r>
            <a:r>
              <a:rPr lang="it-IT" sz="1800" b="1" dirty="0">
                <a:solidFill>
                  <a:srgbClr val="0070C0"/>
                </a:solidFill>
              </a:rPr>
              <a:t>«</a:t>
            </a:r>
            <a:r>
              <a:rPr lang="it-IT" sz="1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necessità e la complessità di assicurare la migrazione tecnica </a:t>
            </a:r>
            <a:r>
              <a:rPr lang="it-IT" sz="1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un'ampia fetta di popolazione verso standard di radiodiffusione avanzati</a:t>
            </a:r>
            <a:r>
              <a:rPr lang="it-IT" sz="1800" dirty="0">
                <a:solidFill>
                  <a:srgbClr val="0070C0"/>
                </a:solidFill>
              </a:rPr>
              <a:t>»</a:t>
            </a:r>
            <a:r>
              <a:rPr lang="it-IT" sz="1800" dirty="0"/>
              <a:t>; </a:t>
            </a:r>
            <a:endParaRPr lang="it-IT" sz="1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altLang="en-US" dirty="0"/>
              <a:t>Seminario </a:t>
            </a:r>
            <a:r>
              <a:rPr lang="it-IT" altLang="en-US" dirty="0" err="1"/>
              <a:t>Telco</a:t>
            </a:r>
            <a:r>
              <a:rPr lang="it-IT" altLang="en-US" dirty="0"/>
              <a:t> x Italia 14 Giugno, 2018</a:t>
            </a:r>
          </a:p>
        </p:txBody>
      </p:sp>
      <p:sp>
        <p:nvSpPr>
          <p:cNvPr id="6" name="Rettangolo 5"/>
          <p:cNvSpPr/>
          <p:nvPr/>
        </p:nvSpPr>
        <p:spPr>
          <a:xfrm>
            <a:off x="971600" y="5157192"/>
            <a:ext cx="7888911" cy="830997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822433"/>
              </a:buClr>
            </a:pPr>
            <a:r>
              <a:rPr lang="it-IT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Perché </a:t>
            </a:r>
            <a:r>
              <a:rPr lang="it-IT" sz="2000" b="1" i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MPEG4</a:t>
            </a:r>
            <a:r>
              <a:rPr lang="it-IT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 e </a:t>
            </a:r>
            <a:r>
              <a:rPr lang="it-IT" sz="2000" b="1" i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T2-HEVC</a:t>
            </a:r>
            <a:r>
              <a:rPr lang="it-IT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 consentono di garantire una </a:t>
            </a:r>
            <a:r>
              <a:rPr lang="it-IT" sz="24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migliore qualità </a:t>
            </a:r>
            <a:r>
              <a:rPr lang="it-IT" sz="24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agli utenti usando </a:t>
            </a:r>
            <a:r>
              <a:rPr lang="it-IT" sz="2400" b="1" i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MS PGothic"/>
              </a:rPr>
              <a:t>meno frequenze</a:t>
            </a:r>
            <a:endParaRPr lang="it-IT" sz="2400" i="1" u="sng" kern="0" dirty="0">
              <a:solidFill>
                <a:srgbClr val="FF0000"/>
              </a:solidFill>
              <a:latin typeface="Arial"/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64734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4962" y="44624"/>
            <a:ext cx="7559675" cy="504825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Italia: da </a:t>
            </a:r>
            <a:r>
              <a:rPr lang="it-IT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(più di) </a:t>
            </a:r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problema ad una opportunità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1556" y="621072"/>
            <a:ext cx="8591293" cy="482415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Italia: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700MHz </a:t>
            </a:r>
            <a:r>
              <a:rPr lang="it-IT" dirty="0"/>
              <a:t>(UHF TV) totalmente occupata e da liberare entro il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  <a:r>
              <a:rPr lang="it-IT" dirty="0"/>
              <a:t>: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20</a:t>
            </a:r>
            <a:r>
              <a:rPr lang="it-IT" dirty="0"/>
              <a:t> Multiplex TV nazionali (</a:t>
            </a:r>
            <a:r>
              <a:rPr lang="it-IT" b="1" i="1" dirty="0"/>
              <a:t>6</a:t>
            </a:r>
            <a:r>
              <a:rPr lang="it-IT" dirty="0"/>
              <a:t> in Francia)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18+ </a:t>
            </a:r>
            <a:r>
              <a:rPr lang="it-IT" dirty="0"/>
              <a:t>multiplex locali per regione (</a:t>
            </a:r>
            <a:r>
              <a:rPr lang="it-IT" b="1" i="1" dirty="0"/>
              <a:t>1</a:t>
            </a:r>
            <a:r>
              <a:rPr lang="it-IT" dirty="0"/>
              <a:t> in Francia)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22.000</a:t>
            </a:r>
            <a:r>
              <a:rPr lang="it-IT" dirty="0"/>
              <a:t> impianti/frequenza accesi (</a:t>
            </a:r>
            <a:r>
              <a:rPr lang="it-IT" b="1" dirty="0">
                <a:solidFill>
                  <a:srgbClr val="FF0000"/>
                </a:solidFill>
              </a:rPr>
              <a:t>15% </a:t>
            </a:r>
            <a:r>
              <a:rPr lang="it-IT" dirty="0"/>
              <a:t>registrati a Ginevra)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Nessun accordo </a:t>
            </a:r>
            <a:r>
              <a:rPr lang="it-IT" dirty="0"/>
              <a:t>di coordinamento internazionale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fino al 2017</a:t>
            </a:r>
          </a:p>
          <a:p>
            <a:pPr algn="just"/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Più degli altri </a:t>
            </a:r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abbiamo bisogno di nuove tecnologie </a:t>
            </a:r>
            <a:r>
              <a:rPr lang="it-IT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(MPEG4-HEVC-DVBT2)</a:t>
            </a:r>
            <a:r>
              <a:rPr lang="it-I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comprimere meglio i contenuti e usare </a:t>
            </a:r>
            <a:r>
              <a:rPr lang="it-IT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 frequenze a parità di qualità del servizio </a:t>
            </a:r>
          </a:p>
          <a:p>
            <a:r>
              <a:rPr lang="it-IT" dirty="0"/>
              <a:t>Le Bande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3.4-3.8 GHz e 24.5-29.5 GHz </a:t>
            </a:r>
            <a:r>
              <a:rPr lang="it-IT" dirty="0"/>
              <a:t>occupate: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Ponti radio </a:t>
            </a:r>
            <a:r>
              <a:rPr lang="it-IT" dirty="0"/>
              <a:t>(pochi) nella banda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3.4-3.8 GHz 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Banda Larga Mobile </a:t>
            </a:r>
            <a:r>
              <a:rPr lang="it-IT" dirty="0"/>
              <a:t>(126 </a:t>
            </a:r>
            <a:r>
              <a:rPr lang="it-IT" dirty="0" err="1"/>
              <a:t>Mhz</a:t>
            </a:r>
            <a:r>
              <a:rPr lang="it-IT" dirty="0"/>
              <a:t>) nel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3.4-3.6 </a:t>
            </a:r>
            <a:r>
              <a:rPr lang="it-IT" i="1" dirty="0"/>
              <a:t>e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24.5-29.5 GHz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Militari </a:t>
            </a:r>
            <a:r>
              <a:rPr lang="it-IT" dirty="0"/>
              <a:t>(74Mhz) nella banda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3.4-3.6 GHz</a:t>
            </a: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altLang="en-US" dirty="0"/>
              <a:t>Seminario </a:t>
            </a:r>
            <a:r>
              <a:rPr lang="it-IT" altLang="en-US" dirty="0" err="1"/>
              <a:t>Telco</a:t>
            </a:r>
            <a:r>
              <a:rPr lang="it-IT" altLang="en-US" dirty="0"/>
              <a:t> x Italia 14 Giugno, 2018</a:t>
            </a:r>
          </a:p>
        </p:txBody>
      </p:sp>
    </p:spTree>
    <p:extLst>
      <p:ext uri="{BB962C8B-B14F-4D97-AF65-F5344CB8AC3E}">
        <p14:creationId xmlns:p14="http://schemas.microsoft.com/office/powerpoint/2010/main" val="283638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3525" y="116632"/>
            <a:ext cx="5092571" cy="504825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 Ora siamo sulla strada giusta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928992" cy="5256584"/>
          </a:xfrm>
          <a:ln>
            <a:solidFill>
              <a:srgbClr val="FF0066"/>
            </a:solidFill>
          </a:ln>
        </p:spPr>
        <p:txBody>
          <a:bodyPr/>
          <a:lstStyle/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Coordinamento Internazionale entro il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la prima volta in 25 anni </a:t>
            </a:r>
            <a:r>
              <a:rPr lang="it-IT" dirty="0"/>
              <a:t>accordi con i nostri (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it-IT" dirty="0"/>
              <a:t>!) vicini</a:t>
            </a:r>
          </a:p>
          <a:p>
            <a:pPr lvl="1"/>
            <a:r>
              <a:rPr lang="it-IT" dirty="0"/>
              <a:t>All’</a:t>
            </a:r>
            <a:r>
              <a:rPr lang="it-IT" b="1" i="1" dirty="0"/>
              <a:t>Italia</a:t>
            </a:r>
            <a:r>
              <a:rPr lang="it-IT" dirty="0"/>
              <a:t> </a:t>
            </a:r>
            <a:r>
              <a:rPr lang="it-IT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metà delle risorse disponibili </a:t>
            </a:r>
            <a:r>
              <a:rPr lang="it-IT" dirty="0"/>
              <a:t>(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it-IT" dirty="0"/>
              <a:t> canali UHF su </a:t>
            </a:r>
            <a:r>
              <a:rPr lang="it-IT" b="1" dirty="0"/>
              <a:t>28</a:t>
            </a:r>
            <a:r>
              <a:rPr lang="it-IT" dirty="0"/>
              <a:t>)</a:t>
            </a:r>
          </a:p>
          <a:p>
            <a:r>
              <a:rPr lang="it-IT" dirty="0"/>
              <a:t>Possibilità di </a:t>
            </a:r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Registrare a Ginevra i nostri Multiplex</a:t>
            </a:r>
            <a:r>
              <a:rPr lang="it-IT" dirty="0"/>
              <a:t>:</a:t>
            </a:r>
          </a:p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Transizione «dolce» </a:t>
            </a:r>
            <a:r>
              <a:rPr lang="it-IT" dirty="0"/>
              <a:t>alle nuove tecnologie TV</a:t>
            </a:r>
          </a:p>
          <a:p>
            <a:pPr lvl="1"/>
            <a:r>
              <a:rPr lang="it-IT" dirty="0"/>
              <a:t>Uso dell’</a:t>
            </a:r>
            <a:r>
              <a:rPr lang="it-IT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MPEG4</a:t>
            </a:r>
            <a:r>
              <a:rPr lang="it-IT" dirty="0"/>
              <a:t> negli anni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2020-2022</a:t>
            </a:r>
            <a:r>
              <a:rPr lang="it-IT" dirty="0"/>
              <a:t>;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HEVC-T2</a:t>
            </a:r>
            <a:r>
              <a:rPr lang="it-IT" dirty="0"/>
              <a:t> dopo il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Qualità del servizio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invariata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>nel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2020-22</a:t>
            </a:r>
            <a:r>
              <a:rPr lang="it-IT" dirty="0"/>
              <a:t> e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migliorata (4K)</a:t>
            </a:r>
            <a:r>
              <a:rPr lang="it-IT" dirty="0"/>
              <a:t> nel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</a:t>
            </a:r>
          </a:p>
          <a:p>
            <a:pPr lvl="1"/>
            <a:r>
              <a:rPr lang="it-IT" dirty="0"/>
              <a:t>Un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dividendo immediato </a:t>
            </a:r>
            <a:r>
              <a:rPr lang="it-IT" dirty="0"/>
              <a:t>per il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5G</a:t>
            </a:r>
            <a:r>
              <a:rPr lang="it-IT" dirty="0"/>
              <a:t> .. Un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dividendo futuro </a:t>
            </a:r>
            <a:r>
              <a:rPr lang="it-IT" dirty="0"/>
              <a:t>per la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TV</a:t>
            </a:r>
          </a:p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2018: liberazione di spettro per il mercato</a:t>
            </a:r>
            <a:r>
              <a:rPr lang="it-IT" dirty="0"/>
              <a:t>: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</a:t>
            </a:r>
            <a:r>
              <a:rPr lang="it-IT" dirty="0"/>
              <a:t> </a:t>
            </a:r>
            <a:r>
              <a:rPr lang="it-IT" i="1" dirty="0"/>
              <a:t>MHz</a:t>
            </a:r>
            <a:r>
              <a:rPr lang="it-IT" dirty="0"/>
              <a:t> nella banda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3.6-3.8</a:t>
            </a:r>
            <a:r>
              <a:rPr lang="it-IT" dirty="0"/>
              <a:t>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GHz</a:t>
            </a:r>
            <a:endParaRPr lang="it-IT" dirty="0"/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GHz </a:t>
            </a:r>
            <a:r>
              <a:rPr lang="it-IT" dirty="0"/>
              <a:t>nella Banda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26.5-27.5 GHz 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Allineati ai «fast </a:t>
            </a:r>
            <a:r>
              <a:rPr lang="it-IT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mover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UE</a:t>
            </a:r>
          </a:p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Sperimentazione 5G in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città </a:t>
            </a:r>
            <a:r>
              <a:rPr lang="it-IT" dirty="0"/>
              <a:t>.. </a:t>
            </a:r>
            <a:r>
              <a:rPr lang="it-IT" i="1" dirty="0"/>
              <a:t>e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stimolo alle altre</a:t>
            </a: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altLang="en-US" dirty="0"/>
              <a:t>Seminario </a:t>
            </a:r>
            <a:r>
              <a:rPr lang="it-IT" altLang="en-US" dirty="0" err="1"/>
              <a:t>Telco</a:t>
            </a:r>
            <a:r>
              <a:rPr lang="it-IT" altLang="en-US" dirty="0"/>
              <a:t> x Italia 14 Giugno, 2018</a:t>
            </a:r>
          </a:p>
        </p:txBody>
      </p:sp>
    </p:spTree>
    <p:extLst>
      <p:ext uri="{BB962C8B-B14F-4D97-AF65-F5344CB8AC3E}">
        <p14:creationId xmlns:p14="http://schemas.microsoft.com/office/powerpoint/2010/main" val="409832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69609"/>
            <a:ext cx="8260923" cy="504825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it-IT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Legge di Bilancio 2018 a</a:t>
            </a:r>
            <a:r>
              <a:rPr lang="it-IT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garanzia dei nostri impegni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4398210"/>
          </a:xfrm>
          <a:ln w="28575">
            <a:solidFill>
              <a:srgbClr val="FF0066"/>
            </a:solidFill>
          </a:ln>
        </p:spPr>
        <p:txBody>
          <a:bodyPr/>
          <a:lstStyle/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Piano dell’Autorità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Coordinato entro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giugno 2018</a:t>
            </a:r>
          </a:p>
          <a:p>
            <a:r>
              <a:rPr lang="it-IT" b="1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RoadMap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definita entro la fine di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giugno 2018</a:t>
            </a:r>
          </a:p>
          <a:p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Transizione nel rispetto degli </a:t>
            </a:r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Accordi internazionali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 Sem) 2020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Coordinamento Tirrenica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 Sem) 2020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Coordinamento Svizzera-Austria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 Sem) 2021 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Sud-Calabria e Sicilia (Area </a:t>
            </a:r>
            <a:r>
              <a:rPr lang="it-IT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Malta)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 Sem) 2021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Coordinamento Adriatica</a:t>
            </a:r>
          </a:p>
          <a:p>
            <a:pPr lvl="1"/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 Sem) 2021-2022 </a:t>
            </a:r>
            <a:r>
              <a:rPr lang="it-IT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 Nazionali</a:t>
            </a:r>
          </a:p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Fondi e tempo (2018-2022) </a:t>
            </a:r>
            <a:r>
              <a:rPr lang="it-IT" i="1" dirty="0"/>
              <a:t>per la trasformazione del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Mux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RAI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i="1" dirty="0"/>
              <a:t>(che ha ancora una struttura </a:t>
            </a:r>
            <a:r>
              <a:rPr lang="it-IT" b="1" i="1" dirty="0">
                <a:solidFill>
                  <a:srgbClr val="FF0000"/>
                </a:solidFill>
              </a:rPr>
              <a:t>«analogica»)</a:t>
            </a:r>
            <a:endParaRPr lang="it-IT" sz="2000" b="1" i="1" dirty="0">
              <a:solidFill>
                <a:srgbClr val="FF0000"/>
              </a:solidFill>
            </a:endParaRPr>
          </a:p>
          <a:p>
            <a:r>
              <a:rPr lang="it-IT" b="1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Certezza di liberazione </a:t>
            </a:r>
            <a:r>
              <a:rPr lang="it-IT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le TLC nel giugno 2022</a:t>
            </a:r>
            <a:endParaRPr lang="it-IT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altLang="en-US" dirty="0"/>
              <a:t>Seminario </a:t>
            </a:r>
            <a:r>
              <a:rPr lang="it-IT" altLang="en-US" dirty="0" err="1"/>
              <a:t>Telco</a:t>
            </a:r>
            <a:r>
              <a:rPr lang="it-IT" altLang="en-US" dirty="0"/>
              <a:t> x Italia 14 Giugno, 2018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 bwMode="auto">
          <a:xfrm>
            <a:off x="611560" y="5218979"/>
            <a:ext cx="7776864" cy="799748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it-IT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Ogni ritardo sulla roadmap è </a:t>
            </a:r>
            <a:r>
              <a:rPr lang="it-IT" i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pericoloso</a:t>
            </a:r>
            <a:r>
              <a:rPr lang="it-IT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it-IT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perdita di credibilità internazionale e ritardo del 5G</a:t>
            </a:r>
          </a:p>
        </p:txBody>
      </p:sp>
    </p:spTree>
    <p:extLst>
      <p:ext uri="{BB962C8B-B14F-4D97-AF65-F5344CB8AC3E}">
        <p14:creationId xmlns:p14="http://schemas.microsoft.com/office/powerpoint/2010/main" val="400022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la sapienza">
  <a:themeElements>
    <a:clrScheme name="">
      <a:dk1>
        <a:srgbClr val="822433"/>
      </a:dk1>
      <a:lt1>
        <a:srgbClr val="FFFFFF"/>
      </a:lt1>
      <a:dk2>
        <a:srgbClr val="822433"/>
      </a:dk2>
      <a:lt2>
        <a:srgbClr val="808080"/>
      </a:lt2>
      <a:accent1>
        <a:srgbClr val="BBE0E3"/>
      </a:accent1>
      <a:accent2>
        <a:srgbClr val="FFFF00"/>
      </a:accent2>
      <a:accent3>
        <a:srgbClr val="FFFFFF"/>
      </a:accent3>
      <a:accent4>
        <a:srgbClr val="6E1D2A"/>
      </a:accent4>
      <a:accent5>
        <a:srgbClr val="DAEDEF"/>
      </a:accent5>
      <a:accent6>
        <a:srgbClr val="E7E700"/>
      </a:accent6>
      <a:hlink>
        <a:srgbClr val="0000FF"/>
      </a:hlink>
      <a:folHlink>
        <a:srgbClr val="FF0000"/>
      </a:folHlink>
    </a:clrScheme>
    <a:fontScheme name="la sapienza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en-US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en-US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la sapienza 1">
        <a:dk1>
          <a:srgbClr val="000000"/>
        </a:dk1>
        <a:lt1>
          <a:srgbClr val="FFFFFF"/>
        </a:lt1>
        <a:dk2>
          <a:srgbClr val="FFFFFF"/>
        </a:dk2>
        <a:lt2>
          <a:srgbClr val="2D2015"/>
        </a:lt2>
        <a:accent1>
          <a:srgbClr val="7C7C7C"/>
        </a:accent1>
        <a:accent2>
          <a:srgbClr val="FFFF7E"/>
        </a:accent2>
        <a:accent3>
          <a:srgbClr val="FFFFFF"/>
        </a:accent3>
        <a:accent4>
          <a:srgbClr val="000000"/>
        </a:accent4>
        <a:accent5>
          <a:srgbClr val="BFBFBF"/>
        </a:accent5>
        <a:accent6>
          <a:srgbClr val="E7E772"/>
        </a:accent6>
        <a:hlink>
          <a:srgbClr val="066778"/>
        </a:hlink>
        <a:folHlink>
          <a:srgbClr val="8300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39854</TotalTime>
  <Words>704</Words>
  <Application>Microsoft Office PowerPoint</Application>
  <PresentationFormat>Presentazione su schermo (4:3)</PresentationFormat>
  <Paragraphs>69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MS PGothic</vt:lpstr>
      <vt:lpstr>Arial</vt:lpstr>
      <vt:lpstr>la sapienza</vt:lpstr>
      <vt:lpstr>Una roadmap per il futuro   La liberazione della Banda 700 tra l’Italia e il 5g  </vt:lpstr>
      <vt:lpstr>Il 5G e il suo spettro</vt:lpstr>
      <vt:lpstr>Una banda «critica»: la «banda 700 MHz</vt:lpstr>
      <vt:lpstr>Italia: da (più di) un problema ad una opportunità</vt:lpstr>
      <vt:lpstr>…. Ora siamo sulla strada giusta</vt:lpstr>
      <vt:lpstr>Legge di Bilancio 2018 a garanzia dei nostri impegni </vt:lpstr>
    </vt:vector>
  </TitlesOfParts>
  <Company>- -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MaxFS - Firenze</dc:title>
  <dc:creator>- -</dc:creator>
  <cp:lastModifiedBy>Roberta  Chiti</cp:lastModifiedBy>
  <cp:revision>414</cp:revision>
  <cp:lastPrinted>2015-06-30T21:44:12Z</cp:lastPrinted>
  <dcterms:created xsi:type="dcterms:W3CDTF">2006-11-20T16:13:10Z</dcterms:created>
  <dcterms:modified xsi:type="dcterms:W3CDTF">2018-06-14T13:33:28Z</dcterms:modified>
</cp:coreProperties>
</file>